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3"/>
    <p:restoredTop sz="94718"/>
  </p:normalViewPr>
  <p:slideViewPr>
    <p:cSldViewPr snapToGrid="0" snapToObjects="1">
      <p:cViewPr varScale="1">
        <p:scale>
          <a:sx n="88" d="100"/>
          <a:sy n="88" d="100"/>
        </p:scale>
        <p:origin x="9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0C9F-0BE8-914B-9A8B-BFA7F62DE7F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798-75BC-D549-8996-261A7DCA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1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0C9F-0BE8-914B-9A8B-BFA7F62DE7F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798-75BC-D549-8996-261A7DCA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2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0C9F-0BE8-914B-9A8B-BFA7F62DE7F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798-75BC-D549-8996-261A7DCA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0C9F-0BE8-914B-9A8B-BFA7F62DE7F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798-75BC-D549-8996-261A7DCA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7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0C9F-0BE8-914B-9A8B-BFA7F62DE7F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798-75BC-D549-8996-261A7DCA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4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0C9F-0BE8-914B-9A8B-BFA7F62DE7F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798-75BC-D549-8996-261A7DCA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0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0C9F-0BE8-914B-9A8B-BFA7F62DE7F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798-75BC-D549-8996-261A7DCA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7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0C9F-0BE8-914B-9A8B-BFA7F62DE7F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798-75BC-D549-8996-261A7DCA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3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0C9F-0BE8-914B-9A8B-BFA7F62DE7F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798-75BC-D549-8996-261A7DCA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7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0C9F-0BE8-914B-9A8B-BFA7F62DE7F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798-75BC-D549-8996-261A7DCA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0C9F-0BE8-914B-9A8B-BFA7F62DE7F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798-75BC-D549-8996-261A7DCA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2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D0C9F-0BE8-914B-9A8B-BFA7F62DE7F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0A798-75BC-D549-8996-261A7DCA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20" Type="http://schemas.openxmlformats.org/officeDocument/2006/relationships/slide" Target="slide19.xml"/><Relationship Id="rId21" Type="http://schemas.openxmlformats.org/officeDocument/2006/relationships/slide" Target="slide11.xml"/><Relationship Id="rId10" Type="http://schemas.openxmlformats.org/officeDocument/2006/relationships/slide" Target="slide21.xml"/><Relationship Id="rId11" Type="http://schemas.openxmlformats.org/officeDocument/2006/relationships/slide" Target="slide13.xml"/><Relationship Id="rId12" Type="http://schemas.openxmlformats.org/officeDocument/2006/relationships/slide" Target="slide4.xml"/><Relationship Id="rId13" Type="http://schemas.openxmlformats.org/officeDocument/2006/relationships/slide" Target="slide8.xml"/><Relationship Id="rId14" Type="http://schemas.openxmlformats.org/officeDocument/2006/relationships/slide" Target="slide15.xml"/><Relationship Id="rId15" Type="http://schemas.openxmlformats.org/officeDocument/2006/relationships/slide" Target="slide20.xml"/><Relationship Id="rId16" Type="http://schemas.openxmlformats.org/officeDocument/2006/relationships/slide" Target="slide12.xml"/><Relationship Id="rId17" Type="http://schemas.openxmlformats.org/officeDocument/2006/relationships/slide" Target="slide3.xml"/><Relationship Id="rId18" Type="http://schemas.openxmlformats.org/officeDocument/2006/relationships/slide" Target="slide7.xml"/><Relationship Id="rId19" Type="http://schemas.openxmlformats.org/officeDocument/2006/relationships/slide" Target="slide16.xml"/><Relationship Id="rId1" Type="http://schemas.openxmlformats.org/officeDocument/2006/relationships/slideLayout" Target="../slideLayouts/slideLayout1.xml"/><Relationship Id="rId2" Type="http://schemas.openxmlformats.org/officeDocument/2006/relationships/slide" Target="slide6.xml"/><Relationship Id="rId3" Type="http://schemas.openxmlformats.org/officeDocument/2006/relationships/slide" Target="slide10.xml"/><Relationship Id="rId4" Type="http://schemas.openxmlformats.org/officeDocument/2006/relationships/slide" Target="slide17.xml"/><Relationship Id="rId5" Type="http://schemas.openxmlformats.org/officeDocument/2006/relationships/slide" Target="slide22.xml"/><Relationship Id="rId6" Type="http://schemas.openxmlformats.org/officeDocument/2006/relationships/slide" Target="slide14.xml"/><Relationship Id="rId7" Type="http://schemas.openxmlformats.org/officeDocument/2006/relationships/slide" Target="slide5.xml"/><Relationship Id="rId8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03384"/>
            <a:ext cx="12192000" cy="205153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glow rad="3048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51991" y="1059654"/>
            <a:ext cx="6688017" cy="830997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5</a:t>
            </a:r>
            <a:r>
              <a:rPr lang="en-US" sz="4800" baseline="30000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</a:t>
            </a:r>
            <a:r>
              <a:rPr lang="en-US" sz="4800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 Grade Fraction Jeopardy</a:t>
            </a:r>
            <a:endParaRPr lang="en-US" sz="4800" dirty="0">
              <a:solidFill>
                <a:schemeClr val="bg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16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92" y="457200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18 5/9 – 8 2/4? Must be in mixed form</a:t>
            </a:r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3709" y="2646605"/>
            <a:ext cx="3416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10 1/18</a:t>
            </a:r>
            <a:endParaRPr lang="en-US" sz="7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10668000" y="5322277"/>
            <a:ext cx="1266092" cy="1242646"/>
          </a:xfrm>
          <a:prstGeom prst="ellipse">
            <a:avLst/>
          </a:prstGeom>
          <a:solidFill>
            <a:srgbClr val="FF7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92" y="457200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 5/9 x 2/5? Must be in simplest form </a:t>
            </a:r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3346" y="2815939"/>
            <a:ext cx="1551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atin typeface="Arial Rounded MT Bold" charset="0"/>
                <a:ea typeface="Arial Rounded MT Bold" charset="0"/>
                <a:cs typeface="Arial Rounded MT Bold" charset="0"/>
              </a:rPr>
              <a:t>2/9</a:t>
            </a:r>
            <a:endParaRPr lang="en-US" sz="7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10668000" y="5322277"/>
            <a:ext cx="1266092" cy="1242646"/>
          </a:xfrm>
          <a:prstGeom prst="ellipse">
            <a:avLst/>
          </a:prstGeom>
          <a:solidFill>
            <a:srgbClr val="FF7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4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92" y="457200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 12/13 x 14/15? Must be in simplest form </a:t>
            </a:r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2164" y="2799006"/>
            <a:ext cx="2633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atin typeface="Arial Rounded MT Bold" charset="0"/>
                <a:ea typeface="Arial Rounded MT Bold" charset="0"/>
                <a:cs typeface="Arial Rounded MT Bold" charset="0"/>
              </a:rPr>
              <a:t>56/65</a:t>
            </a:r>
            <a:endParaRPr lang="en-US" sz="7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10668000" y="5322277"/>
            <a:ext cx="1266092" cy="1242646"/>
          </a:xfrm>
          <a:prstGeom prst="ellipse">
            <a:avLst/>
          </a:prstGeom>
          <a:solidFill>
            <a:srgbClr val="FF7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4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92" y="457200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 8 3/5 x 1 1/4? Must be in simplest form </a:t>
            </a:r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2164" y="2799006"/>
            <a:ext cx="2861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atin typeface="Arial Rounded MT Bold" charset="0"/>
                <a:ea typeface="Arial Rounded MT Bold" charset="0"/>
                <a:cs typeface="Arial Rounded MT Bold" charset="0"/>
              </a:rPr>
              <a:t>10 3/4</a:t>
            </a:r>
            <a:endParaRPr lang="en-US" sz="7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10668000" y="5322277"/>
            <a:ext cx="1266092" cy="1242646"/>
          </a:xfrm>
          <a:prstGeom prst="ellipse">
            <a:avLst/>
          </a:prstGeom>
          <a:solidFill>
            <a:srgbClr val="FF7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8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92" y="457200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 2 6/33 x 1 9/12? </a:t>
            </a:r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1919" y="2612739"/>
            <a:ext cx="4574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atin typeface="Arial Rounded MT Bold" charset="0"/>
                <a:ea typeface="Arial Rounded MT Bold" charset="0"/>
                <a:cs typeface="Arial Rounded MT Bold" charset="0"/>
              </a:rPr>
              <a:t>1,512/396</a:t>
            </a:r>
            <a:endParaRPr lang="en-US" sz="7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10668000" y="5322277"/>
            <a:ext cx="1266092" cy="1242646"/>
          </a:xfrm>
          <a:prstGeom prst="ellipse">
            <a:avLst/>
          </a:prstGeom>
          <a:solidFill>
            <a:srgbClr val="FF7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92" y="457200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 Simplify 128/144? </a:t>
            </a:r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0360" y="2612739"/>
            <a:ext cx="1557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atin typeface="Arial Rounded MT Bold" charset="0"/>
                <a:ea typeface="Arial Rounded MT Bold" charset="0"/>
                <a:cs typeface="Arial Rounded MT Bold" charset="0"/>
              </a:rPr>
              <a:t>8/9</a:t>
            </a:r>
            <a:endParaRPr lang="en-US" sz="7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10668000" y="5322277"/>
            <a:ext cx="1266092" cy="1242646"/>
          </a:xfrm>
          <a:prstGeom prst="ellipse">
            <a:avLst/>
          </a:prstGeom>
          <a:solidFill>
            <a:srgbClr val="FF7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2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92" y="457200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What fraction does this model represent? </a:t>
            </a:r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93450" y="1579418"/>
            <a:ext cx="2998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atin typeface="Arial Rounded MT Bold" charset="0"/>
                <a:ea typeface="Arial Rounded MT Bold" charset="0"/>
                <a:cs typeface="Arial Rounded MT Bold" charset="0"/>
              </a:rPr>
              <a:t>1 4/16</a:t>
            </a:r>
            <a:endParaRPr lang="en-US" sz="7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10668000" y="5322277"/>
            <a:ext cx="1266092" cy="1242646"/>
          </a:xfrm>
          <a:prstGeom prst="ellipse">
            <a:avLst/>
          </a:prstGeom>
          <a:solidFill>
            <a:srgbClr val="FF7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822960" y="1460564"/>
            <a:ext cx="3890356" cy="3940233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2" idx="0"/>
            <a:endCxn id="2" idx="4"/>
          </p:cNvCxnSpPr>
          <p:nvPr/>
        </p:nvCxnSpPr>
        <p:spPr>
          <a:xfrm>
            <a:off x="2768138" y="1460564"/>
            <a:ext cx="0" cy="3940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Pie 322"/>
          <p:cNvSpPr/>
          <p:nvPr/>
        </p:nvSpPr>
        <p:spPr>
          <a:xfrm>
            <a:off x="780358" y="1460564"/>
            <a:ext cx="3946144" cy="3940234"/>
          </a:xfrm>
          <a:prstGeom prst="pie">
            <a:avLst>
              <a:gd name="adj1" fmla="val 21558880"/>
              <a:gd name="adj2" fmla="val 16200000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2" idx="0"/>
            <a:endCxn id="2" idx="4"/>
          </p:cNvCxnSpPr>
          <p:nvPr/>
        </p:nvCxnSpPr>
        <p:spPr>
          <a:xfrm>
            <a:off x="2768138" y="1460564"/>
            <a:ext cx="0" cy="3940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>
            <a:stCxn id="2" idx="2"/>
            <a:endCxn id="2" idx="6"/>
          </p:cNvCxnSpPr>
          <p:nvPr/>
        </p:nvCxnSpPr>
        <p:spPr>
          <a:xfrm>
            <a:off x="822960" y="3430681"/>
            <a:ext cx="38903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>
            <a:stCxn id="2" idx="1"/>
            <a:endCxn id="2" idx="5"/>
          </p:cNvCxnSpPr>
          <p:nvPr/>
        </p:nvCxnSpPr>
        <p:spPr>
          <a:xfrm>
            <a:off x="1392689" y="2037598"/>
            <a:ext cx="2750898" cy="2786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>
            <a:stCxn id="2" idx="7"/>
            <a:endCxn id="2" idx="3"/>
          </p:cNvCxnSpPr>
          <p:nvPr/>
        </p:nvCxnSpPr>
        <p:spPr>
          <a:xfrm flipH="1">
            <a:off x="1392689" y="2037598"/>
            <a:ext cx="2750898" cy="2786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>
            <a:off x="2044931" y="1579418"/>
            <a:ext cx="1490862" cy="3742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 flipH="1">
            <a:off x="2044931" y="1579418"/>
            <a:ext cx="1446414" cy="3742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>
            <a:off x="957882" y="2598949"/>
            <a:ext cx="3591099" cy="16957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/>
          <p:nvPr/>
        </p:nvCxnSpPr>
        <p:spPr>
          <a:xfrm flipV="1">
            <a:off x="957881" y="2640955"/>
            <a:ext cx="3591099" cy="16400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118709" y="1382044"/>
            <a:ext cx="3890356" cy="3940233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3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92" y="457200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Simplify these two fractions? 46/30     88/66 </a:t>
            </a:r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8549" y="2147225"/>
            <a:ext cx="6381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atin typeface="Arial Rounded MT Bold" charset="0"/>
                <a:ea typeface="Arial Rounded MT Bold" charset="0"/>
                <a:cs typeface="Arial Rounded MT Bold" charset="0"/>
              </a:rPr>
              <a:t>23/15         4/3</a:t>
            </a:r>
            <a:endParaRPr lang="en-US" sz="7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10668000" y="5322277"/>
            <a:ext cx="1266092" cy="1242646"/>
          </a:xfrm>
          <a:prstGeom prst="ellipse">
            <a:avLst/>
          </a:prstGeom>
          <a:solidFill>
            <a:srgbClr val="FF7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0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92" y="457200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What fraction does this model represent? </a:t>
            </a:r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99560" y="2363356"/>
            <a:ext cx="2668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atin typeface="Arial Rounded MT Bold" charset="0"/>
                <a:ea typeface="Arial Rounded MT Bold" charset="0"/>
                <a:cs typeface="Arial Rounded MT Bold" charset="0"/>
              </a:rPr>
              <a:t>16/24</a:t>
            </a:r>
            <a:endParaRPr lang="en-US" sz="7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10668000" y="5322277"/>
            <a:ext cx="1266092" cy="1242646"/>
          </a:xfrm>
          <a:prstGeom prst="ellipse">
            <a:avLst/>
          </a:prstGeom>
          <a:solidFill>
            <a:srgbClr val="FF7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81644" y="3108960"/>
            <a:ext cx="6068291" cy="283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1644" y="3108960"/>
            <a:ext cx="4139738" cy="283464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2" idx="0"/>
            <a:endCxn id="2" idx="2"/>
          </p:cNvCxnSpPr>
          <p:nvPr/>
        </p:nvCxnSpPr>
        <p:spPr>
          <a:xfrm>
            <a:off x="3715790" y="3108960"/>
            <a:ext cx="0" cy="283464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26575" y="3108960"/>
            <a:ext cx="24938" cy="2834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66703" y="3108960"/>
            <a:ext cx="24938" cy="2834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785658" y="3108960"/>
            <a:ext cx="24938" cy="2834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21382" y="3108960"/>
            <a:ext cx="24938" cy="2834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" idx="1"/>
            <a:endCxn id="2" idx="3"/>
          </p:cNvCxnSpPr>
          <p:nvPr/>
        </p:nvCxnSpPr>
        <p:spPr>
          <a:xfrm>
            <a:off x="681644" y="4526280"/>
            <a:ext cx="6068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9" idx="1"/>
            <a:endCxn id="19" idx="3"/>
          </p:cNvCxnSpPr>
          <p:nvPr/>
        </p:nvCxnSpPr>
        <p:spPr>
          <a:xfrm>
            <a:off x="681643" y="3814156"/>
            <a:ext cx="6068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20" idx="1"/>
            <a:endCxn id="20" idx="3"/>
          </p:cNvCxnSpPr>
          <p:nvPr/>
        </p:nvCxnSpPr>
        <p:spPr>
          <a:xfrm>
            <a:off x="681642" y="5180214"/>
            <a:ext cx="6068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47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92" y="457200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6 </a:t>
            </a:r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÷ 7/10? </a:t>
            </a:r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32709" y="2380510"/>
            <a:ext cx="2172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atin typeface="Arial Rounded MT Bold" charset="0"/>
                <a:ea typeface="Arial Rounded MT Bold" charset="0"/>
                <a:cs typeface="Arial Rounded MT Bold" charset="0"/>
              </a:rPr>
              <a:t>60/7</a:t>
            </a:r>
            <a:endParaRPr lang="en-US" sz="7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10668000" y="5322277"/>
            <a:ext cx="1266092" cy="1242646"/>
          </a:xfrm>
          <a:prstGeom prst="ellipse">
            <a:avLst/>
          </a:prstGeom>
          <a:solidFill>
            <a:srgbClr val="FF7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7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897901" y="650264"/>
            <a:ext cx="1785327" cy="1078367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50800">
            <a:solidFill>
              <a:srgbClr val="00206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Adding</a:t>
            </a:r>
            <a:endParaRPr lang="en-US" sz="24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943673" y="650265"/>
            <a:ext cx="1785327" cy="1078367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50800">
            <a:solidFill>
              <a:srgbClr val="00206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Subtracting</a:t>
            </a:r>
            <a:endParaRPr lang="en-US" sz="24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007866" y="681955"/>
            <a:ext cx="1785327" cy="1078367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50800">
            <a:solidFill>
              <a:srgbClr val="00206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Simplifying and other things</a:t>
            </a:r>
            <a:endParaRPr lang="en-US" sz="24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962093" y="685299"/>
            <a:ext cx="1785327" cy="1078367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50800">
            <a:solidFill>
              <a:srgbClr val="00206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Dividing</a:t>
            </a:r>
            <a:endParaRPr lang="en-US" sz="24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916321" y="650265"/>
            <a:ext cx="1785327" cy="1078367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50800">
            <a:solidFill>
              <a:srgbClr val="00206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Multiplying</a:t>
            </a:r>
            <a:endParaRPr lang="en-US" sz="24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98263" y="5436450"/>
            <a:ext cx="1530850" cy="924674"/>
          </a:xfrm>
          <a:prstGeom prst="roundRect">
            <a:avLst/>
          </a:prstGeom>
          <a:solidFill>
            <a:srgbClr val="FF7E79"/>
          </a:solidFill>
          <a:ln w="50800">
            <a:solidFill>
              <a:srgbClr val="002060"/>
            </a:solidFill>
          </a:ln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  <a:hlinkClick r:id="rId2" action="ppaction://hlinksldjump"/>
              </a:rPr>
              <a:t>400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90596" y="5436450"/>
            <a:ext cx="1530850" cy="924674"/>
          </a:xfrm>
          <a:prstGeom prst="roundRect">
            <a:avLst/>
          </a:prstGeom>
          <a:solidFill>
            <a:srgbClr val="FF7E79"/>
          </a:solidFill>
          <a:ln w="50800">
            <a:solidFill>
              <a:srgbClr val="002060"/>
            </a:solidFill>
          </a:ln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  <a:hlinkClick r:id="rId3" action="ppaction://hlinksldjump"/>
              </a:rPr>
              <a:t>400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9117222" y="5436450"/>
            <a:ext cx="1530850" cy="924674"/>
          </a:xfrm>
          <a:prstGeom prst="roundRect">
            <a:avLst/>
          </a:prstGeom>
          <a:solidFill>
            <a:srgbClr val="FF7E79"/>
          </a:solidFill>
          <a:ln w="50800">
            <a:solidFill>
              <a:srgbClr val="002060"/>
            </a:solidFill>
          </a:ln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  <a:hlinkClick r:id="rId4" action="ppaction://hlinksldjump"/>
              </a:rPr>
              <a:t>400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090233" y="5436450"/>
            <a:ext cx="1530850" cy="924674"/>
          </a:xfrm>
          <a:prstGeom prst="roundRect">
            <a:avLst/>
          </a:prstGeom>
          <a:solidFill>
            <a:srgbClr val="FF7E79"/>
          </a:solidFill>
          <a:ln w="50800">
            <a:solidFill>
              <a:srgbClr val="002060"/>
            </a:solidFill>
          </a:ln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  <a:hlinkClick r:id="rId5" action="ppaction://hlinksldjump"/>
              </a:rPr>
              <a:t>400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082929" y="5436450"/>
            <a:ext cx="1530850" cy="924674"/>
          </a:xfrm>
          <a:prstGeom prst="roundRect">
            <a:avLst/>
          </a:prstGeom>
          <a:solidFill>
            <a:srgbClr val="FF7E79"/>
          </a:solidFill>
          <a:ln w="50800">
            <a:solidFill>
              <a:srgbClr val="002060"/>
            </a:solidFill>
          </a:ln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  <a:hlinkClick r:id="rId6" action="ppaction://hlinksldjump"/>
              </a:rPr>
              <a:t>400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098263" y="4280887"/>
            <a:ext cx="1530850" cy="924674"/>
          </a:xfrm>
          <a:prstGeom prst="roundRect">
            <a:avLst/>
          </a:prstGeom>
          <a:solidFill>
            <a:srgbClr val="FF7E79"/>
          </a:solidFill>
          <a:ln w="50800">
            <a:solidFill>
              <a:srgbClr val="002060"/>
            </a:solidFill>
          </a:ln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  <a:hlinkClick r:id="rId7" action="ppaction://hlinksldjump"/>
              </a:rPr>
              <a:t>300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090596" y="4318442"/>
            <a:ext cx="1530850" cy="924674"/>
          </a:xfrm>
          <a:prstGeom prst="roundRect">
            <a:avLst/>
          </a:prstGeom>
          <a:solidFill>
            <a:srgbClr val="FF7E79"/>
          </a:solidFill>
          <a:ln w="50800">
            <a:solidFill>
              <a:srgbClr val="002060"/>
            </a:solidFill>
          </a:ln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  <a:hlinkClick r:id="rId8" action="ppaction://hlinksldjump"/>
              </a:rPr>
              <a:t>300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9097537" y="4280887"/>
            <a:ext cx="1530850" cy="924674"/>
          </a:xfrm>
          <a:prstGeom prst="roundRect">
            <a:avLst/>
          </a:prstGeom>
          <a:solidFill>
            <a:srgbClr val="FF7E79"/>
          </a:solidFill>
          <a:ln w="50800">
            <a:solidFill>
              <a:srgbClr val="002060"/>
            </a:solidFill>
          </a:ln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  <a:hlinkClick r:id="rId9" action="ppaction://hlinksldjump"/>
              </a:rPr>
              <a:t>300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090233" y="4318442"/>
            <a:ext cx="1530850" cy="924674"/>
          </a:xfrm>
          <a:prstGeom prst="roundRect">
            <a:avLst/>
          </a:prstGeom>
          <a:solidFill>
            <a:srgbClr val="FF7E79"/>
          </a:solidFill>
          <a:ln w="50800">
            <a:solidFill>
              <a:srgbClr val="002060"/>
            </a:solidFill>
          </a:ln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  <a:hlinkClick r:id="rId10" action="ppaction://hlinksldjump"/>
              </a:rPr>
              <a:t>300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082929" y="4318442"/>
            <a:ext cx="1530850" cy="924674"/>
          </a:xfrm>
          <a:prstGeom prst="roundRect">
            <a:avLst/>
          </a:prstGeom>
          <a:solidFill>
            <a:srgbClr val="FF7E79"/>
          </a:solidFill>
          <a:ln w="50800">
            <a:solidFill>
              <a:srgbClr val="002060"/>
            </a:solidFill>
          </a:ln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  <a:hlinkClick r:id="rId11" action="ppaction://hlinksldjump"/>
              </a:rPr>
              <a:t>300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098263" y="3161892"/>
            <a:ext cx="1530850" cy="924674"/>
          </a:xfrm>
          <a:prstGeom prst="roundRect">
            <a:avLst/>
          </a:prstGeom>
          <a:solidFill>
            <a:srgbClr val="FF7E79"/>
          </a:solidFill>
          <a:ln w="50800">
            <a:solidFill>
              <a:srgbClr val="002060"/>
            </a:solidFill>
          </a:ln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  <a:hlinkClick r:id="rId12" action="ppaction://hlinksldjump"/>
              </a:rPr>
              <a:t>200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095310" y="3171324"/>
            <a:ext cx="1530850" cy="924674"/>
          </a:xfrm>
          <a:prstGeom prst="roundRect">
            <a:avLst/>
          </a:prstGeom>
          <a:solidFill>
            <a:srgbClr val="FF7E79"/>
          </a:solidFill>
          <a:ln w="50800">
            <a:solidFill>
              <a:srgbClr val="002060"/>
            </a:solidFill>
          </a:ln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  <a:hlinkClick r:id="rId13" action="ppaction://hlinksldjump"/>
              </a:rPr>
              <a:t>200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9117222" y="3200434"/>
            <a:ext cx="1530850" cy="924674"/>
          </a:xfrm>
          <a:prstGeom prst="roundRect">
            <a:avLst/>
          </a:prstGeom>
          <a:solidFill>
            <a:srgbClr val="FF7E79"/>
          </a:solidFill>
          <a:ln w="50800">
            <a:solidFill>
              <a:srgbClr val="002060"/>
            </a:solidFill>
          </a:ln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  <a:hlinkClick r:id="rId14" action="ppaction://hlinksldjump"/>
              </a:rPr>
              <a:t>200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7090233" y="3200434"/>
            <a:ext cx="1530850" cy="924674"/>
          </a:xfrm>
          <a:prstGeom prst="roundRect">
            <a:avLst/>
          </a:prstGeom>
          <a:solidFill>
            <a:srgbClr val="FF7E79"/>
          </a:solidFill>
          <a:ln w="50800">
            <a:solidFill>
              <a:srgbClr val="002060"/>
            </a:solidFill>
          </a:ln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  <a:hlinkClick r:id="rId15" action="ppaction://hlinksldjump"/>
              </a:rPr>
              <a:t>200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082929" y="3200434"/>
            <a:ext cx="1530850" cy="924674"/>
          </a:xfrm>
          <a:prstGeom prst="roundRect">
            <a:avLst/>
          </a:prstGeom>
          <a:solidFill>
            <a:srgbClr val="FF7E79"/>
          </a:solidFill>
          <a:ln w="50800">
            <a:solidFill>
              <a:srgbClr val="002060"/>
            </a:solidFill>
          </a:ln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  <a:hlinkClick r:id="rId16" action="ppaction://hlinksldjump"/>
              </a:rPr>
              <a:t>200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098263" y="2039271"/>
            <a:ext cx="1530850" cy="924674"/>
          </a:xfrm>
          <a:prstGeom prst="roundRect">
            <a:avLst/>
          </a:prstGeom>
          <a:solidFill>
            <a:srgbClr val="FF7E79"/>
          </a:solidFill>
          <a:ln w="50800">
            <a:solidFill>
              <a:srgbClr val="002060"/>
            </a:solidFill>
          </a:ln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  <a:hlinkClick r:id="rId17" action="ppaction://hlinksldjump"/>
              </a:rPr>
              <a:t>100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070911" y="2022326"/>
            <a:ext cx="1530850" cy="924674"/>
          </a:xfrm>
          <a:prstGeom prst="roundRect">
            <a:avLst/>
          </a:prstGeom>
          <a:solidFill>
            <a:srgbClr val="FF7E79"/>
          </a:solidFill>
          <a:ln w="50800">
            <a:solidFill>
              <a:srgbClr val="002060"/>
            </a:solidFill>
          </a:ln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  <a:hlinkClick r:id="rId18" action="ppaction://hlinksldjump"/>
              </a:rPr>
              <a:t>100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9117222" y="2039271"/>
            <a:ext cx="1530850" cy="924674"/>
          </a:xfrm>
          <a:prstGeom prst="roundRect">
            <a:avLst/>
          </a:prstGeom>
          <a:solidFill>
            <a:srgbClr val="FF7E79"/>
          </a:solidFill>
          <a:ln w="50800">
            <a:solidFill>
              <a:srgbClr val="002060"/>
            </a:solidFill>
          </a:ln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  <a:hlinkClick r:id="rId19" action="ppaction://hlinksldjump"/>
              </a:rPr>
              <a:t>100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7070548" y="2022326"/>
            <a:ext cx="1530850" cy="924674"/>
          </a:xfrm>
          <a:prstGeom prst="roundRect">
            <a:avLst/>
          </a:prstGeom>
          <a:solidFill>
            <a:srgbClr val="FF7E79"/>
          </a:solidFill>
          <a:ln w="50800">
            <a:solidFill>
              <a:srgbClr val="002060"/>
            </a:solidFill>
          </a:ln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  <a:hlinkClick r:id="rId20" action="ppaction://hlinksldjump"/>
              </a:rPr>
              <a:t>100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063244" y="2022326"/>
            <a:ext cx="1530850" cy="924674"/>
          </a:xfrm>
          <a:prstGeom prst="roundRect">
            <a:avLst/>
          </a:prstGeom>
          <a:solidFill>
            <a:srgbClr val="FF7E79"/>
          </a:solidFill>
          <a:ln w="50800">
            <a:solidFill>
              <a:srgbClr val="002060"/>
            </a:solidFill>
          </a:ln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charset="0"/>
                <a:ea typeface="Arial Rounded MT Bold" charset="0"/>
                <a:cs typeface="Arial Rounded MT Bold" charset="0"/>
                <a:hlinkClick r:id="rId21" action="ppaction://hlinksldjump"/>
              </a:rPr>
              <a:t>100</a:t>
            </a:r>
            <a:endParaRPr lang="en-US" sz="2400" b="1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92" y="457200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1/4</a:t>
            </a:r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 ÷ 5? </a:t>
            </a:r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70465" y="2235368"/>
            <a:ext cx="20972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atin typeface="Arial Rounded MT Bold" charset="0"/>
                <a:ea typeface="Arial Rounded MT Bold" charset="0"/>
                <a:cs typeface="Arial Rounded MT Bold" charset="0"/>
              </a:rPr>
              <a:t>1/20</a:t>
            </a:r>
            <a:endParaRPr lang="en-US" sz="7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10668000" y="5322277"/>
            <a:ext cx="1266092" cy="1242646"/>
          </a:xfrm>
          <a:prstGeom prst="ellipse">
            <a:avLst/>
          </a:prstGeom>
          <a:solidFill>
            <a:srgbClr val="FF7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8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92" y="457200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9/10 </a:t>
            </a:r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÷ 4/5? Answer must be in simplest form </a:t>
            </a:r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3646" y="2012574"/>
            <a:ext cx="1570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atin typeface="Arial Rounded MT Bold" charset="0"/>
                <a:ea typeface="Arial Rounded MT Bold" charset="0"/>
                <a:cs typeface="Arial Rounded MT Bold" charset="0"/>
              </a:rPr>
              <a:t>9/8</a:t>
            </a:r>
            <a:endParaRPr lang="en-US" sz="7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10668000" y="5322277"/>
            <a:ext cx="1266092" cy="1242646"/>
          </a:xfrm>
          <a:prstGeom prst="ellipse">
            <a:avLst/>
          </a:prstGeom>
          <a:solidFill>
            <a:srgbClr val="FF7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92" y="457200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2 3/9  ÷ 6/7? </a:t>
            </a:r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64223" y="2612739"/>
            <a:ext cx="3509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atin typeface="Arial Rounded MT Bold" charset="0"/>
                <a:ea typeface="Arial Rounded MT Bold" charset="0"/>
                <a:cs typeface="Arial Rounded MT Bold" charset="0"/>
              </a:rPr>
              <a:t>2 13/18</a:t>
            </a:r>
            <a:endParaRPr lang="en-US" sz="7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10668000" y="5322277"/>
            <a:ext cx="1266092" cy="1242646"/>
          </a:xfrm>
          <a:prstGeom prst="ellipse">
            <a:avLst/>
          </a:prstGeom>
          <a:solidFill>
            <a:srgbClr val="FF7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92" y="457200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34/25 + 13/25? Answer must be in Mixed form</a:t>
            </a:r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1453" y="2505734"/>
            <a:ext cx="34552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atin typeface="Arial Rounded MT Bold" charset="0"/>
                <a:ea typeface="Arial Rounded MT Bold" charset="0"/>
                <a:cs typeface="Arial Rounded MT Bold" charset="0"/>
              </a:rPr>
              <a:t>1 22/25</a:t>
            </a:r>
            <a:endParaRPr lang="en-US" sz="7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10668000" y="5322277"/>
            <a:ext cx="1266092" cy="1242646"/>
          </a:xfrm>
          <a:prstGeom prst="ellipse">
            <a:avLst/>
          </a:prstGeom>
          <a:solidFill>
            <a:srgbClr val="FF7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9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92" y="457200"/>
            <a:ext cx="1143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7/84 + </a:t>
            </a:r>
            <a:r>
              <a:rPr lang="en-US" sz="3600" dirty="0">
                <a:latin typeface="Arial Rounded MT Bold" charset="0"/>
                <a:ea typeface="Arial Rounded MT Bold" charset="0"/>
                <a:cs typeface="Arial Rounded MT Bold" charset="0"/>
              </a:rPr>
              <a:t>12/6? Answer must be in Mixed form</a:t>
            </a:r>
          </a:p>
          <a:p>
            <a:pPr algn="ctr"/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1453" y="2612739"/>
            <a:ext cx="34552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>
                <a:latin typeface="Arial Rounded MT Bold" charset="0"/>
                <a:ea typeface="Arial Rounded MT Bold" charset="0"/>
                <a:cs typeface="Arial Rounded MT Bold" charset="0"/>
              </a:rPr>
              <a:t>2</a:t>
            </a:r>
            <a:r>
              <a:rPr lang="en-US" sz="7200" smtClean="0">
                <a:latin typeface="Arial Rounded MT Bold" charset="0"/>
                <a:ea typeface="Arial Rounded MT Bold" charset="0"/>
                <a:cs typeface="Arial Rounded MT Bold" charset="0"/>
              </a:rPr>
              <a:t> 7/84</a:t>
            </a:r>
            <a:endParaRPr lang="en-US" sz="7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10668000" y="5322277"/>
            <a:ext cx="1266092" cy="1242646"/>
          </a:xfrm>
          <a:prstGeom prst="ellipse">
            <a:avLst/>
          </a:prstGeom>
          <a:solidFill>
            <a:srgbClr val="FF7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7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92" y="457200"/>
            <a:ext cx="1143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12 1/3 + 11 </a:t>
            </a:r>
            <a:r>
              <a:rPr lang="en-US" sz="3600" dirty="0">
                <a:latin typeface="Arial Rounded MT Bold" charset="0"/>
                <a:ea typeface="Arial Rounded MT Bold" charset="0"/>
                <a:cs typeface="Arial Rounded MT Bold" charset="0"/>
              </a:rPr>
              <a:t>8/9? Answer must be in Mixed form</a:t>
            </a:r>
          </a:p>
          <a:p>
            <a:pPr algn="ctr"/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1453" y="2646605"/>
            <a:ext cx="34552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24 2/9</a:t>
            </a:r>
            <a:endParaRPr lang="en-US" sz="7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10668000" y="5322277"/>
            <a:ext cx="1266092" cy="1242646"/>
          </a:xfrm>
          <a:prstGeom prst="ellipse">
            <a:avLst/>
          </a:prstGeom>
          <a:solidFill>
            <a:srgbClr val="FF7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4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92" y="457200"/>
            <a:ext cx="1143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11 2/11 +11 </a:t>
            </a:r>
            <a:r>
              <a:rPr lang="en-US" sz="3600" dirty="0">
                <a:latin typeface="Arial Rounded MT Bold" charset="0"/>
                <a:ea typeface="Arial Rounded MT Bold" charset="0"/>
                <a:cs typeface="Arial Rounded MT Bold" charset="0"/>
              </a:rPr>
              <a:t>2/5? Answer must be in Mixed form</a:t>
            </a:r>
          </a:p>
          <a:p>
            <a:pPr algn="ctr"/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1453" y="2646605"/>
            <a:ext cx="4076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atin typeface="Arial Rounded MT Bold" charset="0"/>
                <a:ea typeface="Arial Rounded MT Bold" charset="0"/>
                <a:cs typeface="Arial Rounded MT Bold" charset="0"/>
              </a:rPr>
              <a:t>22 32/55</a:t>
            </a:r>
            <a:endParaRPr lang="en-US" sz="7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10668000" y="5322277"/>
            <a:ext cx="1266092" cy="1242646"/>
          </a:xfrm>
          <a:prstGeom prst="ellipse">
            <a:avLst/>
          </a:prstGeom>
          <a:solidFill>
            <a:srgbClr val="FF7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92" y="457200"/>
            <a:ext cx="1143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146/50 – </a:t>
            </a:r>
            <a:r>
              <a:rPr lang="en-US" sz="3600" dirty="0">
                <a:latin typeface="Arial Rounded MT Bold" charset="0"/>
                <a:ea typeface="Arial Rounded MT Bold" charset="0"/>
                <a:cs typeface="Arial Rounded MT Bold" charset="0"/>
              </a:rPr>
              <a:t>66/50? Answer must be in Mixed form</a:t>
            </a:r>
          </a:p>
          <a:p>
            <a:pPr algn="ctr"/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1453" y="2646605"/>
            <a:ext cx="4076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rial Rounded MT Bold" charset="0"/>
                <a:ea typeface="Arial Rounded MT Bold" charset="0"/>
                <a:cs typeface="Arial Rounded MT Bold" charset="0"/>
              </a:rPr>
              <a:t>1</a:t>
            </a:r>
            <a:r>
              <a:rPr lang="en-US" sz="72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 30/50</a:t>
            </a:r>
            <a:endParaRPr lang="en-US" sz="7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10668000" y="5322277"/>
            <a:ext cx="1266092" cy="1242646"/>
          </a:xfrm>
          <a:prstGeom prst="ellipse">
            <a:avLst/>
          </a:prstGeom>
          <a:solidFill>
            <a:srgbClr val="FF7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8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92" y="457200"/>
            <a:ext cx="1143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25/14 – </a:t>
            </a:r>
            <a:r>
              <a:rPr lang="en-US" sz="3600" dirty="0">
                <a:latin typeface="Arial Rounded MT Bold" charset="0"/>
                <a:ea typeface="Arial Rounded MT Bold" charset="0"/>
                <a:cs typeface="Arial Rounded MT Bold" charset="0"/>
              </a:rPr>
              <a:t>6/8? Answer must be in Mixed form</a:t>
            </a:r>
          </a:p>
          <a:p>
            <a:pPr algn="ctr"/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1453" y="2646605"/>
            <a:ext cx="4076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rial Rounded MT Bold" charset="0"/>
                <a:ea typeface="Arial Rounded MT Bold" charset="0"/>
                <a:cs typeface="Arial Rounded MT Bold" charset="0"/>
              </a:rPr>
              <a:t>1</a:t>
            </a:r>
            <a:r>
              <a:rPr lang="en-US" sz="72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 1/28</a:t>
            </a:r>
            <a:endParaRPr lang="en-US" sz="7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10668000" y="5322277"/>
            <a:ext cx="1266092" cy="1242646"/>
          </a:xfrm>
          <a:prstGeom prst="ellipse">
            <a:avLst/>
          </a:prstGeom>
          <a:solidFill>
            <a:srgbClr val="FF7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5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92" y="457200"/>
            <a:ext cx="1143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3 6/7 – 2 </a:t>
            </a:r>
            <a:r>
              <a:rPr lang="en-US" sz="3600" dirty="0">
                <a:latin typeface="Arial Rounded MT Bold" charset="0"/>
                <a:ea typeface="Arial Rounded MT Bold" charset="0"/>
                <a:cs typeface="Arial Rounded MT Bold" charset="0"/>
              </a:rPr>
              <a:t>6/42? Answer must be in Mixed form</a:t>
            </a:r>
          </a:p>
          <a:p>
            <a:pPr algn="ctr"/>
            <a:endParaRPr lang="en-US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10642" y="2612739"/>
            <a:ext cx="3416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atin typeface="Arial Rounded MT Bold" charset="0"/>
                <a:ea typeface="Arial Rounded MT Bold" charset="0"/>
                <a:cs typeface="Arial Rounded MT Bold" charset="0"/>
              </a:rPr>
              <a:t>1 30/42</a:t>
            </a:r>
            <a:endParaRPr lang="en-US" sz="7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10668000" y="5322277"/>
            <a:ext cx="1266092" cy="1242646"/>
          </a:xfrm>
          <a:prstGeom prst="ellipse">
            <a:avLst/>
          </a:prstGeom>
          <a:solidFill>
            <a:srgbClr val="FF7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0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238</Words>
  <Application>Microsoft Macintosh PowerPoint</Application>
  <PresentationFormat>Widescreen</PresentationFormat>
  <Paragraphs>66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Abadi MT Condensed Extra Bold</vt:lpstr>
      <vt:lpstr>Arial Rounded MT Bold</vt:lpstr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dorothy denham</cp:lastModifiedBy>
  <cp:revision>18</cp:revision>
  <dcterms:created xsi:type="dcterms:W3CDTF">2016-02-03T19:39:40Z</dcterms:created>
  <dcterms:modified xsi:type="dcterms:W3CDTF">2016-02-17T00:05:52Z</dcterms:modified>
</cp:coreProperties>
</file>